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oboto" panose="02000000000000000000" pitchFamily="2" charset="0"/>
      <p:regular r:id="rId11"/>
    </p:embeddedFont>
    <p:embeddedFont>
      <p:font typeface="Roboto Medium" panose="020F0502020204030204"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28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1946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Tamil Nadu Crime Data Analysis (2014–2021)</a:t>
            </a:r>
            <a:endParaRPr lang="en-US" sz="4450" dirty="0"/>
          </a:p>
        </p:txBody>
      </p:sp>
      <p:sp>
        <p:nvSpPr>
          <p:cNvPr id="4" name="Text 1"/>
          <p:cNvSpPr/>
          <p:nvPr/>
        </p:nvSpPr>
        <p:spPr>
          <a:xfrm>
            <a:off x="793790" y="417718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Hiring Task – Data Analyst Role at Albaatros</a:t>
            </a:r>
            <a:endParaRPr lang="en-US" sz="1750" dirty="0"/>
          </a:p>
        </p:txBody>
      </p:sp>
      <p:sp>
        <p:nvSpPr>
          <p:cNvPr id="5" name="Text 2"/>
          <p:cNvSpPr/>
          <p:nvPr/>
        </p:nvSpPr>
        <p:spPr>
          <a:xfrm>
            <a:off x="793790" y="479524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Presented by: D Praveen Kumar</a:t>
            </a:r>
            <a:endParaRPr lang="en-US" sz="1750" dirty="0"/>
          </a:p>
        </p:txBody>
      </p:sp>
      <p:sp>
        <p:nvSpPr>
          <p:cNvPr id="6" name="Shape 3"/>
          <p:cNvSpPr/>
          <p:nvPr/>
        </p:nvSpPr>
        <p:spPr>
          <a:xfrm>
            <a:off x="793790" y="5430203"/>
            <a:ext cx="362903" cy="362903"/>
          </a:xfrm>
          <a:prstGeom prst="roundRect">
            <a:avLst>
              <a:gd name="adj" fmla="val 25194296"/>
            </a:avLst>
          </a:prstGeom>
          <a:noFill/>
          <a:ln w="7620">
            <a:solidFill>
              <a:srgbClr val="38383C"/>
            </a:solidFill>
            <a:prstDash val="solid"/>
          </a:ln>
        </p:spPr>
      </p:sp>
      <p:pic>
        <p:nvPicPr>
          <p:cNvPr id="7" name="Image 1" descr="preencoded.png"/>
          <p:cNvPicPr>
            <a:picLocks noChangeAspect="1"/>
          </p:cNvPicPr>
          <p:nvPr/>
        </p:nvPicPr>
        <p:blipFill>
          <a:blip r:embed="rId4"/>
          <a:stretch>
            <a:fillRect/>
          </a:stretch>
        </p:blipFill>
        <p:spPr>
          <a:xfrm>
            <a:off x="801410" y="5437822"/>
            <a:ext cx="347663" cy="347663"/>
          </a:xfrm>
          <a:prstGeom prst="rect">
            <a:avLst/>
          </a:prstGeom>
        </p:spPr>
      </p:pic>
      <p:sp>
        <p:nvSpPr>
          <p:cNvPr id="8" name="Text 4"/>
          <p:cNvSpPr/>
          <p:nvPr/>
        </p:nvSpPr>
        <p:spPr>
          <a:xfrm>
            <a:off x="1270040" y="5413296"/>
            <a:ext cx="2932867" cy="396835"/>
          </a:xfrm>
          <a:prstGeom prst="rect">
            <a:avLst/>
          </a:prstGeom>
          <a:noFill/>
          <a:ln/>
        </p:spPr>
        <p:txBody>
          <a:bodyPr wrap="none" lIns="0" tIns="0" rIns="0" bIns="0" rtlCol="0" anchor="t"/>
          <a:lstStyle/>
          <a:p>
            <a:pPr marL="0" indent="0" algn="l">
              <a:lnSpc>
                <a:spcPts val="3100"/>
              </a:lnSpc>
              <a:buNone/>
            </a:pPr>
            <a:r>
              <a:rPr lang="en-US" sz="2200" b="1" dirty="0">
                <a:solidFill>
                  <a:srgbClr val="CFD0D8"/>
                </a:solidFill>
                <a:latin typeface="Roboto Bold" pitchFamily="34" charset="0"/>
                <a:ea typeface="Roboto Bold" pitchFamily="34" charset="-122"/>
                <a:cs typeface="Roboto Bold" pitchFamily="34" charset="-120"/>
              </a:rPr>
              <a:t>by D PRAVEEN KUMAR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Project Objective: Uncovering Crime Dynamics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Our mission was to analyse crime data in Tamil Nadu from 2014-2021. We aimed to identify trends, patterns, and anomalies, pinpoint high-crime districts, and discover correlations. Ultimately, our goal was to recommend actionable strategies for crime prevention and resource allocation.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410" y="726877"/>
            <a:ext cx="7289483" cy="579477"/>
          </a:xfrm>
          <a:prstGeom prst="rect">
            <a:avLst/>
          </a:prstGeom>
          <a:noFill/>
          <a:ln/>
        </p:spPr>
        <p:txBody>
          <a:bodyPr wrap="none" lIns="0" tIns="0" rIns="0" bIns="0" rtlCol="0" anchor="t"/>
          <a:lstStyle/>
          <a:p>
            <a:pPr marL="0" indent="0" algn="l">
              <a:lnSpc>
                <a:spcPts val="4550"/>
              </a:lnSpc>
              <a:buNone/>
            </a:pPr>
            <a:r>
              <a:rPr lang="en-US" sz="3650" dirty="0">
                <a:solidFill>
                  <a:srgbClr val="FFFFFF"/>
                </a:solidFill>
                <a:latin typeface="Roboto Medium" pitchFamily="34" charset="0"/>
                <a:ea typeface="Roboto Medium" pitchFamily="34" charset="-122"/>
                <a:cs typeface="Roboto Medium" pitchFamily="34" charset="-120"/>
              </a:rPr>
              <a:t>Our Toolkit: Powering Data Insights</a:t>
            </a:r>
            <a:endParaRPr lang="en-US" sz="3650" dirty="0"/>
          </a:p>
        </p:txBody>
      </p:sp>
      <p:pic>
        <p:nvPicPr>
          <p:cNvPr id="4" name="Image 1" descr="preencoded.png"/>
          <p:cNvPicPr>
            <a:picLocks noChangeAspect="1"/>
          </p:cNvPicPr>
          <p:nvPr/>
        </p:nvPicPr>
        <p:blipFill>
          <a:blip r:embed="rId4"/>
          <a:stretch>
            <a:fillRect/>
          </a:stretch>
        </p:blipFill>
        <p:spPr>
          <a:xfrm>
            <a:off x="6135410" y="1584484"/>
            <a:ext cx="463510" cy="463510"/>
          </a:xfrm>
          <a:prstGeom prst="rect">
            <a:avLst/>
          </a:prstGeom>
        </p:spPr>
      </p:pic>
      <p:sp>
        <p:nvSpPr>
          <p:cNvPr id="5" name="Text 1"/>
          <p:cNvSpPr/>
          <p:nvPr/>
        </p:nvSpPr>
        <p:spPr>
          <a:xfrm>
            <a:off x="6135410" y="2279690"/>
            <a:ext cx="2317909" cy="289679"/>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Python &amp; Libraries</a:t>
            </a:r>
            <a:endParaRPr lang="en-US" sz="1800" dirty="0"/>
          </a:p>
        </p:txBody>
      </p:sp>
      <p:sp>
        <p:nvSpPr>
          <p:cNvPr id="6" name="Text 2"/>
          <p:cNvSpPr/>
          <p:nvPr/>
        </p:nvSpPr>
        <p:spPr>
          <a:xfrm>
            <a:off x="6135410" y="2680573"/>
            <a:ext cx="3807143" cy="1482923"/>
          </a:xfrm>
          <a:prstGeom prst="rect">
            <a:avLst/>
          </a:prstGeom>
          <a:noFill/>
          <a:ln/>
        </p:spPr>
        <p:txBody>
          <a:bodyPr wrap="square" lIns="0" tIns="0" rIns="0" bIns="0" rtlCol="0" anchor="t"/>
          <a:lstStyle/>
          <a:p>
            <a:pPr marL="0" indent="0" algn="l">
              <a:lnSpc>
                <a:spcPts val="2300"/>
              </a:lnSpc>
              <a:buNone/>
            </a:pPr>
            <a:r>
              <a:rPr lang="en-US" sz="1450" dirty="0">
                <a:solidFill>
                  <a:srgbClr val="CFD0D8"/>
                </a:solidFill>
                <a:latin typeface="Roboto" pitchFamily="34" charset="0"/>
                <a:ea typeface="Roboto" pitchFamily="34" charset="-122"/>
                <a:cs typeface="Roboto" pitchFamily="34" charset="-120"/>
              </a:rPr>
              <a:t>We harnessed Python, along with powerful libraries like Pandas for data manipulation, and Matplotlib/Seaborn for compelling visualisations. These tools formed the backbone of our analysis.</a:t>
            </a:r>
            <a:endParaRPr lang="en-US" sz="1450" dirty="0"/>
          </a:p>
        </p:txBody>
      </p:sp>
      <p:pic>
        <p:nvPicPr>
          <p:cNvPr id="7" name="Image 2" descr="preencoded.png"/>
          <p:cNvPicPr>
            <a:picLocks noChangeAspect="1"/>
          </p:cNvPicPr>
          <p:nvPr/>
        </p:nvPicPr>
        <p:blipFill>
          <a:blip r:embed="rId5"/>
          <a:stretch>
            <a:fillRect/>
          </a:stretch>
        </p:blipFill>
        <p:spPr>
          <a:xfrm>
            <a:off x="10174248" y="1584484"/>
            <a:ext cx="463510" cy="463510"/>
          </a:xfrm>
          <a:prstGeom prst="rect">
            <a:avLst/>
          </a:prstGeom>
        </p:spPr>
      </p:pic>
      <p:sp>
        <p:nvSpPr>
          <p:cNvPr id="8" name="Text 3"/>
          <p:cNvSpPr/>
          <p:nvPr/>
        </p:nvSpPr>
        <p:spPr>
          <a:xfrm>
            <a:off x="10174248" y="2279690"/>
            <a:ext cx="2317909" cy="289679"/>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Jupyter Notebook</a:t>
            </a:r>
            <a:endParaRPr lang="en-US" sz="1800" dirty="0"/>
          </a:p>
        </p:txBody>
      </p:sp>
      <p:sp>
        <p:nvSpPr>
          <p:cNvPr id="9" name="Text 4"/>
          <p:cNvSpPr/>
          <p:nvPr/>
        </p:nvSpPr>
        <p:spPr>
          <a:xfrm>
            <a:off x="10174248" y="2680573"/>
            <a:ext cx="3807143" cy="1482923"/>
          </a:xfrm>
          <a:prstGeom prst="rect">
            <a:avLst/>
          </a:prstGeom>
          <a:noFill/>
          <a:ln/>
        </p:spPr>
        <p:txBody>
          <a:bodyPr wrap="square" lIns="0" tIns="0" rIns="0" bIns="0" rtlCol="0" anchor="t"/>
          <a:lstStyle/>
          <a:p>
            <a:pPr marL="0" indent="0" algn="l">
              <a:lnSpc>
                <a:spcPts val="2300"/>
              </a:lnSpc>
              <a:buNone/>
            </a:pPr>
            <a:r>
              <a:rPr lang="en-US" sz="1450" dirty="0">
                <a:solidFill>
                  <a:srgbClr val="CFD0D8"/>
                </a:solidFill>
                <a:latin typeface="Roboto" pitchFamily="34" charset="0"/>
                <a:ea typeface="Roboto" pitchFamily="34" charset="-122"/>
                <a:cs typeface="Roboto" pitchFamily="34" charset="-120"/>
              </a:rPr>
              <a:t>Jupyter Notebook provided an interactive environment for our entire workflow. It allowed for seamless data cleaning, aggregation, and iterative visualisation, ensuring transparency and reproducibility.</a:t>
            </a:r>
            <a:endParaRPr lang="en-US" sz="1450" dirty="0"/>
          </a:p>
        </p:txBody>
      </p:sp>
      <p:pic>
        <p:nvPicPr>
          <p:cNvPr id="10" name="Image 3" descr="preencoded.png"/>
          <p:cNvPicPr>
            <a:picLocks noChangeAspect="1"/>
          </p:cNvPicPr>
          <p:nvPr/>
        </p:nvPicPr>
        <p:blipFill>
          <a:blip r:embed="rId6"/>
          <a:stretch>
            <a:fillRect/>
          </a:stretch>
        </p:blipFill>
        <p:spPr>
          <a:xfrm>
            <a:off x="6135410" y="4627007"/>
            <a:ext cx="463510" cy="463510"/>
          </a:xfrm>
          <a:prstGeom prst="rect">
            <a:avLst/>
          </a:prstGeom>
        </p:spPr>
      </p:pic>
      <p:sp>
        <p:nvSpPr>
          <p:cNvPr id="11" name="Text 5"/>
          <p:cNvSpPr/>
          <p:nvPr/>
        </p:nvSpPr>
        <p:spPr>
          <a:xfrm>
            <a:off x="6135410" y="5322213"/>
            <a:ext cx="2317909" cy="289679"/>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Data Transformation</a:t>
            </a:r>
            <a:endParaRPr lang="en-US" sz="1800" dirty="0"/>
          </a:p>
        </p:txBody>
      </p:sp>
      <p:sp>
        <p:nvSpPr>
          <p:cNvPr id="12" name="Text 6"/>
          <p:cNvSpPr/>
          <p:nvPr/>
        </p:nvSpPr>
        <p:spPr>
          <a:xfrm>
            <a:off x="6135410" y="5723096"/>
            <a:ext cx="3807143" cy="1779508"/>
          </a:xfrm>
          <a:prstGeom prst="rect">
            <a:avLst/>
          </a:prstGeom>
          <a:noFill/>
          <a:ln/>
        </p:spPr>
        <p:txBody>
          <a:bodyPr wrap="square" lIns="0" tIns="0" rIns="0" bIns="0" rtlCol="0" anchor="t"/>
          <a:lstStyle/>
          <a:p>
            <a:pPr marL="0" indent="0" algn="l">
              <a:lnSpc>
                <a:spcPts val="2300"/>
              </a:lnSpc>
              <a:buNone/>
            </a:pPr>
            <a:r>
              <a:rPr lang="en-US" sz="1450" dirty="0">
                <a:solidFill>
                  <a:srgbClr val="CFD0D8"/>
                </a:solidFill>
                <a:latin typeface="Roboto" pitchFamily="34" charset="0"/>
                <a:ea typeface="Roboto" pitchFamily="34" charset="-122"/>
                <a:cs typeface="Roboto" pitchFamily="34" charset="-120"/>
              </a:rPr>
              <a:t>Our process involved meticulous data cleaning to handle missing values and normalisation, ensuring data integrity. Aggregation techniques were applied to summarise complex datasets for trend analysis.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657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Dataset Overview: The Foundation of Our Study</a:t>
            </a:r>
            <a:endParaRPr lang="en-US" sz="4450" dirty="0"/>
          </a:p>
        </p:txBody>
      </p:sp>
      <p:sp>
        <p:nvSpPr>
          <p:cNvPr id="4" name="Text 1"/>
          <p:cNvSpPr/>
          <p:nvPr/>
        </p:nvSpPr>
        <p:spPr>
          <a:xfrm>
            <a:off x="793790" y="372344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Our analysis relied on comprehensive district-level crime data spanning 2014 to 2021. This rich dataset was sourced from reputable institutions like the National Crime Records Bureau (NCRB) and the Tamil Nadu State Police. It covered over 48 districts across 8 years, providing a robust foundation for identifying nuanced crime patterns and trends. Rigorous preprocessing, including NaN handling and normalisation, ensured data quality and consistency.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7566" y="414457"/>
            <a:ext cx="6564987" cy="471011"/>
          </a:xfrm>
          <a:prstGeom prst="rect">
            <a:avLst/>
          </a:prstGeom>
          <a:noFill/>
          <a:ln/>
        </p:spPr>
        <p:txBody>
          <a:bodyPr wrap="none" lIns="0" tIns="0" rIns="0" bIns="0" rtlCol="0" anchor="t"/>
          <a:lstStyle/>
          <a:p>
            <a:pPr marL="0" indent="0" algn="l">
              <a:lnSpc>
                <a:spcPts val="3700"/>
              </a:lnSpc>
              <a:buNone/>
            </a:pPr>
            <a:r>
              <a:rPr lang="en-US" sz="2950" dirty="0">
                <a:solidFill>
                  <a:srgbClr val="FFFFFF"/>
                </a:solidFill>
                <a:latin typeface="Roboto Medium" pitchFamily="34" charset="0"/>
                <a:ea typeface="Roboto Medium" pitchFamily="34" charset="-122"/>
                <a:cs typeface="Roboto Medium" pitchFamily="34" charset="-120"/>
              </a:rPr>
              <a:t>Statewide Crime Trends: A Closer Look</a:t>
            </a:r>
            <a:endParaRPr lang="en-US" sz="2950" dirty="0"/>
          </a:p>
        </p:txBody>
      </p:sp>
      <p:pic>
        <p:nvPicPr>
          <p:cNvPr id="3" name="Image 0" descr="preencoded.png"/>
          <p:cNvPicPr>
            <a:picLocks noChangeAspect="1"/>
          </p:cNvPicPr>
          <p:nvPr/>
        </p:nvPicPr>
        <p:blipFill>
          <a:blip r:embed="rId3"/>
          <a:stretch>
            <a:fillRect/>
          </a:stretch>
        </p:blipFill>
        <p:spPr>
          <a:xfrm>
            <a:off x="527566" y="1186934"/>
            <a:ext cx="13575268" cy="7602141"/>
          </a:xfrm>
          <a:prstGeom prst="rect">
            <a:avLst/>
          </a:prstGeom>
        </p:spPr>
      </p:pic>
      <p:sp>
        <p:nvSpPr>
          <p:cNvPr id="4" name="Text 1"/>
          <p:cNvSpPr/>
          <p:nvPr/>
        </p:nvSpPr>
        <p:spPr>
          <a:xfrm>
            <a:off x="527566" y="8958620"/>
            <a:ext cx="13575268" cy="482203"/>
          </a:xfrm>
          <a:prstGeom prst="rect">
            <a:avLst/>
          </a:prstGeom>
          <a:noFill/>
          <a:ln/>
        </p:spPr>
        <p:txBody>
          <a:bodyPr wrap="square" lIns="0" tIns="0" rIns="0" bIns="0" rtlCol="0" anchor="t"/>
          <a:lstStyle/>
          <a:p>
            <a:pPr marL="0" indent="0" algn="l">
              <a:lnSpc>
                <a:spcPts val="1850"/>
              </a:lnSpc>
              <a:buNone/>
            </a:pPr>
            <a:r>
              <a:rPr lang="en-US" sz="1150" dirty="0">
                <a:solidFill>
                  <a:srgbClr val="CFD0D8"/>
                </a:solidFill>
                <a:latin typeface="Roboto" pitchFamily="34" charset="0"/>
                <a:ea typeface="Roboto" pitchFamily="34" charset="-122"/>
                <a:cs typeface="Roboto" pitchFamily="34" charset="-120"/>
              </a:rPr>
              <a:t>Our analysis of total reported crimes per year reveals a significant peak in 2019, followed by a noticeable dip in 2020, likely attributable to the global COVID-19 pandemic. A compelling upward trend in crime incidence is evident post-2016, highlighting the need for proactive interventions.</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8530" y="486966"/>
            <a:ext cx="7471410" cy="552212"/>
          </a:xfrm>
          <a:prstGeom prst="rect">
            <a:avLst/>
          </a:prstGeom>
          <a:noFill/>
          <a:ln/>
        </p:spPr>
        <p:txBody>
          <a:bodyPr wrap="none" lIns="0" tIns="0" rIns="0" bIns="0" rtlCol="0" anchor="t"/>
          <a:lstStyle/>
          <a:p>
            <a:pPr marL="0" indent="0" algn="l">
              <a:lnSpc>
                <a:spcPts val="4300"/>
              </a:lnSpc>
              <a:buNone/>
            </a:pPr>
            <a:r>
              <a:rPr lang="en-US" sz="3450" dirty="0">
                <a:solidFill>
                  <a:srgbClr val="FFFFFF"/>
                </a:solidFill>
                <a:latin typeface="Roboto Medium" pitchFamily="34" charset="0"/>
                <a:ea typeface="Roboto Medium" pitchFamily="34" charset="-122"/>
                <a:cs typeface="Roboto Medium" pitchFamily="34" charset="-120"/>
              </a:rPr>
              <a:t>Top 5 Crime Districts: Urban Hotspots</a:t>
            </a:r>
            <a:endParaRPr lang="en-US" sz="3450" dirty="0"/>
          </a:p>
        </p:txBody>
      </p:sp>
      <p:sp>
        <p:nvSpPr>
          <p:cNvPr id="3" name="Text 1"/>
          <p:cNvSpPr/>
          <p:nvPr/>
        </p:nvSpPr>
        <p:spPr>
          <a:xfrm>
            <a:off x="618530" y="1392674"/>
            <a:ext cx="13393341" cy="848678"/>
          </a:xfrm>
          <a:prstGeom prst="rect">
            <a:avLst/>
          </a:prstGeom>
          <a:noFill/>
          <a:ln/>
        </p:spPr>
        <p:txBody>
          <a:bodyPr wrap="squar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Unsurprisingly, major urban centres such as Chennai, Madurai, and Coimbatore consistently lead in crime reporting. These districts exhibit a higher density of incidents year-on-year, driven by factors like population concentration and economic activity. A year-wise line plot for these top 5 districts further emphasises their persistent challenge.</a:t>
            </a:r>
            <a:endParaRPr lang="en-US" sz="1350" dirty="0"/>
          </a:p>
        </p:txBody>
      </p:sp>
      <p:pic>
        <p:nvPicPr>
          <p:cNvPr id="4" name="Image 0" descr="preencoded.png"/>
          <p:cNvPicPr>
            <a:picLocks noChangeAspect="1"/>
          </p:cNvPicPr>
          <p:nvPr/>
        </p:nvPicPr>
        <p:blipFill>
          <a:blip r:embed="rId3"/>
          <a:stretch>
            <a:fillRect/>
          </a:stretch>
        </p:blipFill>
        <p:spPr>
          <a:xfrm>
            <a:off x="618530" y="2440186"/>
            <a:ext cx="883682" cy="1060490"/>
          </a:xfrm>
          <a:prstGeom prst="rect">
            <a:avLst/>
          </a:prstGeom>
        </p:spPr>
      </p:pic>
      <p:sp>
        <p:nvSpPr>
          <p:cNvPr id="5" name="Text 2"/>
          <p:cNvSpPr/>
          <p:nvPr/>
        </p:nvSpPr>
        <p:spPr>
          <a:xfrm>
            <a:off x="1678900" y="2616875"/>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Chennai</a:t>
            </a:r>
            <a:endParaRPr lang="en-US" sz="1700" dirty="0"/>
          </a:p>
        </p:txBody>
      </p:sp>
      <p:sp>
        <p:nvSpPr>
          <p:cNvPr id="6" name="Text 3"/>
          <p:cNvSpPr/>
          <p:nvPr/>
        </p:nvSpPr>
        <p:spPr>
          <a:xfrm>
            <a:off x="1678900" y="2999065"/>
            <a:ext cx="12332970" cy="282893"/>
          </a:xfrm>
          <a:prstGeom prst="rect">
            <a:avLst/>
          </a:prstGeom>
          <a:noFill/>
          <a:ln/>
        </p:spPr>
        <p:txBody>
          <a:bodyPr wrap="non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Consistently the highest reporting district due to its large population and diverse economic activities.</a:t>
            </a:r>
            <a:endParaRPr lang="en-US" sz="1350" dirty="0"/>
          </a:p>
        </p:txBody>
      </p:sp>
      <p:pic>
        <p:nvPicPr>
          <p:cNvPr id="7" name="Image 1" descr="preencoded.png"/>
          <p:cNvPicPr>
            <a:picLocks noChangeAspect="1"/>
          </p:cNvPicPr>
          <p:nvPr/>
        </p:nvPicPr>
        <p:blipFill>
          <a:blip r:embed="rId4"/>
          <a:stretch>
            <a:fillRect/>
          </a:stretch>
        </p:blipFill>
        <p:spPr>
          <a:xfrm>
            <a:off x="618530" y="3500676"/>
            <a:ext cx="883682" cy="1060490"/>
          </a:xfrm>
          <a:prstGeom prst="rect">
            <a:avLst/>
          </a:prstGeom>
        </p:spPr>
      </p:pic>
      <p:sp>
        <p:nvSpPr>
          <p:cNvPr id="8" name="Text 4"/>
          <p:cNvSpPr/>
          <p:nvPr/>
        </p:nvSpPr>
        <p:spPr>
          <a:xfrm>
            <a:off x="1678900" y="3677364"/>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Madurai</a:t>
            </a:r>
            <a:endParaRPr lang="en-US" sz="1700" dirty="0"/>
          </a:p>
        </p:txBody>
      </p:sp>
      <p:sp>
        <p:nvSpPr>
          <p:cNvPr id="9" name="Text 5"/>
          <p:cNvSpPr/>
          <p:nvPr/>
        </p:nvSpPr>
        <p:spPr>
          <a:xfrm>
            <a:off x="1678900" y="4059555"/>
            <a:ext cx="12332970" cy="282893"/>
          </a:xfrm>
          <a:prstGeom prst="rect">
            <a:avLst/>
          </a:prstGeom>
          <a:noFill/>
          <a:ln/>
        </p:spPr>
        <p:txBody>
          <a:bodyPr wrap="non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A significant urban hub with a steady increase in reported incidents.</a:t>
            </a:r>
            <a:endParaRPr lang="en-US" sz="1350" dirty="0"/>
          </a:p>
        </p:txBody>
      </p:sp>
      <p:pic>
        <p:nvPicPr>
          <p:cNvPr id="10" name="Image 2" descr="preencoded.png"/>
          <p:cNvPicPr>
            <a:picLocks noChangeAspect="1"/>
          </p:cNvPicPr>
          <p:nvPr/>
        </p:nvPicPr>
        <p:blipFill>
          <a:blip r:embed="rId5"/>
          <a:stretch>
            <a:fillRect/>
          </a:stretch>
        </p:blipFill>
        <p:spPr>
          <a:xfrm>
            <a:off x="618530" y="4561165"/>
            <a:ext cx="883682" cy="1060490"/>
          </a:xfrm>
          <a:prstGeom prst="rect">
            <a:avLst/>
          </a:prstGeom>
        </p:spPr>
      </p:pic>
      <p:sp>
        <p:nvSpPr>
          <p:cNvPr id="11" name="Text 6"/>
          <p:cNvSpPr/>
          <p:nvPr/>
        </p:nvSpPr>
        <p:spPr>
          <a:xfrm>
            <a:off x="1678900" y="4737854"/>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Coimbatore</a:t>
            </a:r>
            <a:endParaRPr lang="en-US" sz="1700" dirty="0"/>
          </a:p>
        </p:txBody>
      </p:sp>
      <p:sp>
        <p:nvSpPr>
          <p:cNvPr id="12" name="Text 7"/>
          <p:cNvSpPr/>
          <p:nvPr/>
        </p:nvSpPr>
        <p:spPr>
          <a:xfrm>
            <a:off x="1678900" y="5120045"/>
            <a:ext cx="12332970" cy="282893"/>
          </a:xfrm>
          <a:prstGeom prst="rect">
            <a:avLst/>
          </a:prstGeom>
          <a:noFill/>
          <a:ln/>
        </p:spPr>
        <p:txBody>
          <a:bodyPr wrap="non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Another major industrial city contributing significantly to the overall crime statistics.</a:t>
            </a:r>
            <a:endParaRPr lang="en-US" sz="1350" dirty="0"/>
          </a:p>
        </p:txBody>
      </p:sp>
      <p:pic>
        <p:nvPicPr>
          <p:cNvPr id="13" name="Image 3" descr="preencoded.png"/>
          <p:cNvPicPr>
            <a:picLocks noChangeAspect="1"/>
          </p:cNvPicPr>
          <p:nvPr/>
        </p:nvPicPr>
        <p:blipFill>
          <a:blip r:embed="rId6"/>
          <a:stretch>
            <a:fillRect/>
          </a:stretch>
        </p:blipFill>
        <p:spPr>
          <a:xfrm>
            <a:off x="618530" y="5621655"/>
            <a:ext cx="883682" cy="1060490"/>
          </a:xfrm>
          <a:prstGeom prst="rect">
            <a:avLst/>
          </a:prstGeom>
        </p:spPr>
      </p:pic>
      <p:sp>
        <p:nvSpPr>
          <p:cNvPr id="14" name="Text 8"/>
          <p:cNvSpPr/>
          <p:nvPr/>
        </p:nvSpPr>
        <p:spPr>
          <a:xfrm>
            <a:off x="1678900" y="5798344"/>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Tiruppur</a:t>
            </a:r>
            <a:endParaRPr lang="en-US" sz="1700" dirty="0"/>
          </a:p>
        </p:txBody>
      </p:sp>
      <p:sp>
        <p:nvSpPr>
          <p:cNvPr id="15" name="Text 9"/>
          <p:cNvSpPr/>
          <p:nvPr/>
        </p:nvSpPr>
        <p:spPr>
          <a:xfrm>
            <a:off x="1678900" y="6180534"/>
            <a:ext cx="12332970" cy="282893"/>
          </a:xfrm>
          <a:prstGeom prst="rect">
            <a:avLst/>
          </a:prstGeom>
          <a:noFill/>
          <a:ln/>
        </p:spPr>
        <p:txBody>
          <a:bodyPr wrap="non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Emerging as a new hotspot, showing a noticeable spike in crime rates in recent years.</a:t>
            </a:r>
            <a:endParaRPr lang="en-US" sz="1350" dirty="0"/>
          </a:p>
        </p:txBody>
      </p:sp>
      <p:pic>
        <p:nvPicPr>
          <p:cNvPr id="16" name="Image 4" descr="preencoded.png"/>
          <p:cNvPicPr>
            <a:picLocks noChangeAspect="1"/>
          </p:cNvPicPr>
          <p:nvPr/>
        </p:nvPicPr>
        <p:blipFill>
          <a:blip r:embed="rId7"/>
          <a:stretch>
            <a:fillRect/>
          </a:stretch>
        </p:blipFill>
        <p:spPr>
          <a:xfrm>
            <a:off x="618530" y="6682145"/>
            <a:ext cx="883682" cy="1060490"/>
          </a:xfrm>
          <a:prstGeom prst="rect">
            <a:avLst/>
          </a:prstGeom>
        </p:spPr>
      </p:pic>
      <p:sp>
        <p:nvSpPr>
          <p:cNvPr id="17" name="Text 10"/>
          <p:cNvSpPr/>
          <p:nvPr/>
        </p:nvSpPr>
        <p:spPr>
          <a:xfrm>
            <a:off x="1678900" y="6858833"/>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CFD0D8"/>
                </a:solidFill>
                <a:latin typeface="Roboto Medium" pitchFamily="34" charset="0"/>
                <a:ea typeface="Roboto Medium" pitchFamily="34" charset="-122"/>
                <a:cs typeface="Roboto Medium" pitchFamily="34" charset="-120"/>
              </a:rPr>
              <a:t>Thanjavur</a:t>
            </a:r>
            <a:endParaRPr lang="en-US" sz="1700" dirty="0"/>
          </a:p>
        </p:txBody>
      </p:sp>
      <p:sp>
        <p:nvSpPr>
          <p:cNvPr id="18" name="Text 11"/>
          <p:cNvSpPr/>
          <p:nvPr/>
        </p:nvSpPr>
        <p:spPr>
          <a:xfrm>
            <a:off x="1678900" y="7241024"/>
            <a:ext cx="12332970" cy="282893"/>
          </a:xfrm>
          <a:prstGeom prst="rect">
            <a:avLst/>
          </a:prstGeom>
          <a:noFill/>
          <a:ln/>
        </p:spPr>
        <p:txBody>
          <a:bodyPr wrap="none" lIns="0" tIns="0" rIns="0" bIns="0" rtlCol="0" anchor="t"/>
          <a:lstStyle/>
          <a:p>
            <a:pPr marL="0" indent="0" algn="l">
              <a:lnSpc>
                <a:spcPts val="2200"/>
              </a:lnSpc>
              <a:buNone/>
            </a:pPr>
            <a:r>
              <a:rPr lang="en-US" sz="1350" dirty="0">
                <a:solidFill>
                  <a:srgbClr val="CFD0D8"/>
                </a:solidFill>
                <a:latin typeface="Roboto" pitchFamily="34" charset="0"/>
                <a:ea typeface="Roboto" pitchFamily="34" charset="-122"/>
                <a:cs typeface="Roboto" pitchFamily="34" charset="-120"/>
              </a:rPr>
              <a:t>A rural district that has seen unexpected and sudden increases in crime post-2017.</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657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Crime Intensity: Unveiling Hot Zones</a:t>
            </a:r>
            <a:endParaRPr lang="en-US" sz="4450" dirty="0"/>
          </a:p>
        </p:txBody>
      </p:sp>
      <p:sp>
        <p:nvSpPr>
          <p:cNvPr id="4" name="Text 1"/>
          <p:cNvSpPr/>
          <p:nvPr/>
        </p:nvSpPr>
        <p:spPr>
          <a:xfrm>
            <a:off x="6280190" y="372344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Our crime intensity heatmap, mapping districts against years, vividly highlights areas of crime concentration. It identifies emerging hot zones, such as Tiruppur and Thanjavur, which have seen unexpected spikes in crime rates post-2017. This visual representation is crucial for understanding the geographical spread and evolution of crime. These insights help direct resources effectively, enabling targeted interventions and strategic policing efforts.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76149"/>
            <a:ext cx="8517374"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Key Insights &amp; Recommendations</a:t>
            </a:r>
            <a:endParaRPr lang="en-US" sz="4450" dirty="0"/>
          </a:p>
        </p:txBody>
      </p:sp>
      <p:sp>
        <p:nvSpPr>
          <p:cNvPr id="3" name="Text 1"/>
          <p:cNvSpPr/>
          <p:nvPr/>
        </p:nvSpPr>
        <p:spPr>
          <a:xfrm>
            <a:off x="793790" y="28519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Key Insights</a:t>
            </a:r>
            <a:endParaRPr lang="en-US" sz="2200" dirty="0"/>
          </a:p>
        </p:txBody>
      </p:sp>
      <p:sp>
        <p:nvSpPr>
          <p:cNvPr id="4" name="Text 2"/>
          <p:cNvSpPr/>
          <p:nvPr/>
        </p:nvSpPr>
        <p:spPr>
          <a:xfrm>
            <a:off x="793790" y="343304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Steady increase in crime till 2019, with a dip in 2020 due to COVID.</a:t>
            </a:r>
            <a:endParaRPr lang="en-US" sz="1750" dirty="0"/>
          </a:p>
        </p:txBody>
      </p:sp>
      <p:sp>
        <p:nvSpPr>
          <p:cNvPr id="5" name="Text 3"/>
          <p:cNvSpPr/>
          <p:nvPr/>
        </p:nvSpPr>
        <p:spPr>
          <a:xfrm>
            <a:off x="793790" y="42381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Chennai remains the highest reporting district, highlighting urban challenges.</a:t>
            </a:r>
            <a:endParaRPr lang="en-US" sz="1750" dirty="0"/>
          </a:p>
        </p:txBody>
      </p:sp>
      <p:sp>
        <p:nvSpPr>
          <p:cNvPr id="6" name="Text 4"/>
          <p:cNvSpPr/>
          <p:nvPr/>
        </p:nvSpPr>
        <p:spPr>
          <a:xfrm>
            <a:off x="793790" y="50432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Several rural districts, including Tiruppur and Thanjavur, experienced sudden spikes post-2017.</a:t>
            </a:r>
            <a:endParaRPr lang="en-US" sz="1750" dirty="0"/>
          </a:p>
        </p:txBody>
      </p:sp>
      <p:sp>
        <p:nvSpPr>
          <p:cNvPr id="7" name="Text 5"/>
          <p:cNvSpPr/>
          <p:nvPr/>
        </p:nvSpPr>
        <p:spPr>
          <a:xfrm>
            <a:off x="793790" y="584835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Urban crime patterns significantly influence the overall state crime curve.</a:t>
            </a:r>
            <a:endParaRPr lang="en-US" sz="1750" dirty="0"/>
          </a:p>
        </p:txBody>
      </p:sp>
      <p:sp>
        <p:nvSpPr>
          <p:cNvPr id="8" name="Text 6"/>
          <p:cNvSpPr/>
          <p:nvPr/>
        </p:nvSpPr>
        <p:spPr>
          <a:xfrm>
            <a:off x="7599521" y="28519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Recommendations</a:t>
            </a:r>
            <a:endParaRPr lang="en-US" sz="2200" dirty="0"/>
          </a:p>
        </p:txBody>
      </p:sp>
      <p:sp>
        <p:nvSpPr>
          <p:cNvPr id="9" name="Text 7"/>
          <p:cNvSpPr/>
          <p:nvPr/>
        </p:nvSpPr>
        <p:spPr>
          <a:xfrm>
            <a:off x="7599521" y="343304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Focus policing and resource allocation on the top 5 districts for maximum impact.</a:t>
            </a:r>
            <a:endParaRPr lang="en-US" sz="1750" dirty="0"/>
          </a:p>
        </p:txBody>
      </p:sp>
      <p:sp>
        <p:nvSpPr>
          <p:cNvPr id="10" name="Text 8"/>
          <p:cNvSpPr/>
          <p:nvPr/>
        </p:nvSpPr>
        <p:spPr>
          <a:xfrm>
            <a:off x="7599521" y="42381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Allocate resources based on crime correlation with the state trend for efficient deployment.</a:t>
            </a:r>
            <a:endParaRPr lang="en-US" sz="1750" dirty="0"/>
          </a:p>
        </p:txBody>
      </p:sp>
      <p:sp>
        <p:nvSpPr>
          <p:cNvPr id="11" name="Text 9"/>
          <p:cNvSpPr/>
          <p:nvPr/>
        </p:nvSpPr>
        <p:spPr>
          <a:xfrm>
            <a:off x="7599521" y="50432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Invest in early detection and prevention systems, especially in emerging hot zones.</a:t>
            </a:r>
            <a:endParaRPr lang="en-US" sz="1750" dirty="0"/>
          </a:p>
        </p:txBody>
      </p:sp>
      <p:sp>
        <p:nvSpPr>
          <p:cNvPr id="12" name="Text 10"/>
          <p:cNvSpPr/>
          <p:nvPr/>
        </p:nvSpPr>
        <p:spPr>
          <a:xfrm>
            <a:off x="7599521" y="584835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Consider extending analysis to predictive modelling and dynamic dashboards for proactive crime management.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653</Words>
  <Application>Microsoft Office PowerPoint</Application>
  <PresentationFormat>Custom</PresentationFormat>
  <Paragraphs>50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Roboto Bold</vt:lpstr>
      <vt:lpstr>Roboto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PRAVEEN KUMAR</cp:lastModifiedBy>
  <cp:revision>2</cp:revision>
  <dcterms:created xsi:type="dcterms:W3CDTF">2025-06-25T15:39:04Z</dcterms:created>
  <dcterms:modified xsi:type="dcterms:W3CDTF">2025-06-25T15:40:36Z</dcterms:modified>
</cp:coreProperties>
</file>